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81" r:id="rId3"/>
    <p:sldMasterId id="2147483682" r:id="rId4"/>
    <p:sldMasterId id="2147483695" r:id="rId5"/>
  </p:sldMasterIdLst>
  <p:notesMasterIdLst>
    <p:notesMasterId r:id="rId25"/>
  </p:notesMasterIdLst>
  <p:sldIdLst>
    <p:sldId id="269" r:id="rId6"/>
    <p:sldId id="270" r:id="rId7"/>
    <p:sldId id="271" r:id="rId8"/>
    <p:sldId id="27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7" r:id="rId22"/>
    <p:sldId id="273" r:id="rId23"/>
    <p:sldId id="274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3301"/>
  </p:normalViewPr>
  <p:slideViewPr>
    <p:cSldViewPr snapToGrid="0" snapToObjects="1">
      <p:cViewPr varScale="1">
        <p:scale>
          <a:sx n="145" d="100"/>
          <a:sy n="145" d="100"/>
        </p:scale>
        <p:origin x="-6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1pPr>
            <a:lvl2pPr marL="0" marR="0" lvl="1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2pPr>
            <a:lvl3pPr marL="0" marR="0" lvl="2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3pPr>
            <a:lvl4pPr marL="0" marR="0" lvl="3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4pPr>
            <a:lvl5pPr marL="0" marR="0" lvl="4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5pPr>
            <a:lvl6pPr marL="0" marR="0" lvl="5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6pPr>
            <a:lvl7pPr marL="0" marR="0" lvl="6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7pPr>
            <a:lvl8pPr marL="0" marR="0" lvl="7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8pPr>
            <a:lvl9pPr marL="0" marR="0" lvl="8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3255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BF5783C-A6E8-43EC-8A9B-33542A1B7F1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EITHER this slide or the next one, not both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/>
              <a:t>EITHER this slide or the next one, not both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RP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435B25F-C2E5-4B05-9BB5-EC10CC8660F7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1951DEC-CA0B-49F8-ABB1-304E18491AB0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65135F-7081-45CE-B362-0E623563E1E1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3526AF-7E0B-49C4-AFB8-77421E01F03F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Moderator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0BB410-0BA4-4D33-85AC-2DFBE962FFC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EST Title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0" y="0"/>
            <a:ext cx="9144000" cy="2532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129052" y="3210450"/>
            <a:ext cx="2789345" cy="1740751"/>
            <a:chOff x="129050" y="3210449"/>
            <a:chExt cx="2789345" cy="1740751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9050" y="3210449"/>
              <a:ext cx="2789345" cy="1398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>
              <a:off x="320925" y="4680000"/>
              <a:ext cx="24198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8A31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EB8A31"/>
                  </a:solidFill>
                  <a:latin typeface="Arial"/>
                  <a:ea typeface="Arial"/>
                  <a:cs typeface="Arial"/>
                  <a:sym typeface="Arial"/>
                </a:rPr>
                <a:t>Apps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73B64E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 Research</a:t>
              </a: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29050" y="364775"/>
            <a:ext cx="8892000" cy="19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BEST 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3"/>
          </p:nvPr>
        </p:nvSpPr>
        <p:spPr>
          <a:xfrm>
            <a:off x="443550" y="326825"/>
            <a:ext cx="8256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T 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2"/>
          </p:nvPr>
        </p:nvSpPr>
        <p:spPr>
          <a:xfrm>
            <a:off x="437550" y="326825"/>
            <a:ext cx="8268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EST Title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0" y="0"/>
            <a:ext cx="9144000" cy="2532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Shape 92"/>
          <p:cNvGrpSpPr/>
          <p:nvPr/>
        </p:nvGrpSpPr>
        <p:grpSpPr>
          <a:xfrm>
            <a:off x="129052" y="3210450"/>
            <a:ext cx="2789345" cy="1740751"/>
            <a:chOff x="129050" y="3210449"/>
            <a:chExt cx="2789345" cy="1740751"/>
          </a:xfrm>
        </p:grpSpPr>
        <p:pic>
          <p:nvPicPr>
            <p:cNvPr id="93" name="Shape 9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9050" y="3210449"/>
              <a:ext cx="2789345" cy="1398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Shape 94"/>
            <p:cNvSpPr txBox="1"/>
            <p:nvPr/>
          </p:nvSpPr>
          <p:spPr>
            <a:xfrm>
              <a:off x="320925" y="4680000"/>
              <a:ext cx="24198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8A31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EB8A31"/>
                  </a:solidFill>
                  <a:latin typeface="Arial"/>
                  <a:ea typeface="Arial"/>
                  <a:cs typeface="Arial"/>
                  <a:sym typeface="Arial"/>
                </a:rPr>
                <a:t>Apps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73B64E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 Research</a:t>
              </a:r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050" y="364775"/>
            <a:ext cx="8892000" cy="19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EST 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Font typeface="Arial"/>
              <a:buNone/>
              <a:defRPr sz="36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14075" y="326825"/>
            <a:ext cx="83184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ST Closi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-27150" y="-66550"/>
            <a:ext cx="9198300" cy="2598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430175" y="943975"/>
            <a:ext cx="6591000" cy="1380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-31200" y="-91200"/>
            <a:ext cx="4603200" cy="52347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 idx="3"/>
          </p:nvPr>
        </p:nvSpPr>
        <p:spPr>
          <a:xfrm>
            <a:off x="51750" y="820750"/>
            <a:ext cx="4399500" cy="35244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T 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ubTitle" idx="2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ST Closing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-27150" y="-66550"/>
            <a:ext cx="9198300" cy="2598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430175" y="943975"/>
            <a:ext cx="6591000" cy="1380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EST Title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0" y="0"/>
            <a:ext cx="9144000" cy="2532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129052" y="3210450"/>
            <a:ext cx="2789345" cy="1740751"/>
            <a:chOff x="129050" y="3210449"/>
            <a:chExt cx="2789345" cy="1740751"/>
          </a:xfrm>
        </p:grpSpPr>
        <p:pic>
          <p:nvPicPr>
            <p:cNvPr id="141" name="Shape 14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9050" y="3210449"/>
              <a:ext cx="2789345" cy="1398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Shape 142"/>
            <p:cNvSpPr txBox="1"/>
            <p:nvPr/>
          </p:nvSpPr>
          <p:spPr>
            <a:xfrm>
              <a:off x="320925" y="4680000"/>
              <a:ext cx="24198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8A31"/>
                </a:buClr>
                <a:buSzPct val="250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EB8A31"/>
                  </a:solidFill>
                  <a:latin typeface="Arial"/>
                  <a:ea typeface="Arial"/>
                  <a:cs typeface="Arial"/>
                  <a:sym typeface="Arial"/>
                </a:rPr>
                <a:t>Apps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73B64E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r>
                <a:rPr lang="en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" sz="1400" b="0" i="0" u="none" strike="noStrike" cap="none">
                  <a:solidFill>
                    <a:srgbClr val="3C69B3"/>
                  </a:solidFill>
                  <a:latin typeface="Arial"/>
                  <a:ea typeface="Arial"/>
                  <a:cs typeface="Arial"/>
                  <a:sym typeface="Arial"/>
                </a:rPr>
                <a:t>| Research</a:t>
              </a:r>
            </a:p>
          </p:txBody>
        </p:sp>
      </p:grp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29050" y="364775"/>
            <a:ext cx="8892000" cy="194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EST Section 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Font typeface="Arial"/>
              <a:buNone/>
              <a:defRPr sz="36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414075" y="426400"/>
            <a:ext cx="8318400" cy="48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ST Title and 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2"/>
          </p:nvPr>
        </p:nvSpPr>
        <p:spPr>
          <a:xfrm>
            <a:off x="437550" y="420050"/>
            <a:ext cx="8268900" cy="5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BEST Title and two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3"/>
          </p:nvPr>
        </p:nvSpPr>
        <p:spPr>
          <a:xfrm>
            <a:off x="463350" y="445025"/>
            <a:ext cx="8256900" cy="4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-31200" y="-91200"/>
            <a:ext cx="4603200" cy="52347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-31200" y="-91200"/>
            <a:ext cx="4603200" cy="52347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 idx="3"/>
          </p:nvPr>
        </p:nvSpPr>
        <p:spPr>
          <a:xfrm>
            <a:off x="487325" y="991350"/>
            <a:ext cx="3771000" cy="30696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385167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845722"/>
            <a:ext cx="9144000" cy="3452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4E5BF8-C18A-4400-8888-DAB9342F12E0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AFEAA3-D191-49D6-A67C-8FBBF2F05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878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EE08-3EC0-4F43-BAB4-66FEFD6A7864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1FCB-B29B-4DC9-97AF-ABFB859F0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597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3"/>
            <a:ext cx="9144000" cy="195143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1951437"/>
            <a:ext cx="9144000" cy="34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B9CBF5-6E0D-463D-9F17-480B49EBD58A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2FCA8C-DD88-4F14-8BDF-DBD1F436D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95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35DF-159D-40A3-B257-85C55EFB14E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91B6-0D65-4948-A08D-58EFEC1E4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50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65E93-0E05-49B0-B239-4675ADE0FCD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CC7C-3FAA-4858-A206-A2FBAA922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24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8AAE-E97F-4B8D-A7FD-F6D6BE2D370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E035-4B82-4C61-9B16-4CAEC85DD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810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9D85-6F2C-461D-81A6-9BE22EF9DF8B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7ADA-327E-4B4A-AC15-C5894787E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59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20" y="3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20" y="3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43A-571E-48E0-9EB8-3B3F284F637F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ECDA-12B2-4674-974F-F66049648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9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EST 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Font typeface="Arial"/>
              <a:buNone/>
              <a:defRPr sz="36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20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20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12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877493"/>
            <a:ext cx="2522538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C17D-39BC-427A-B07F-521975C0884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877493"/>
            <a:ext cx="5194300" cy="151209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45" y="877493"/>
            <a:ext cx="733425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A15B-0D21-4904-A623-E31E8FB24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7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4F18-5F5A-4657-BDC2-B9EC946E93D8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00CC-5DD2-4959-8F05-77EB11DB1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180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45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77B6-BD6E-4D85-A3F6-C686CA3C2502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20" y="4782741"/>
            <a:ext cx="383698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87752-8150-42B0-8151-AFD611285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84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77327-256C-490A-9A39-803834662B1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40BC-CFFE-48F9-9C69-F91F6DC6A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3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385167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3845719"/>
            <a:ext cx="9144000" cy="34529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226BC1-3D31-4EE0-BC5E-B25551D2601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40267B-B35D-4DCE-9A8C-16B37CE59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85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F4AF-31BD-43A3-83A8-57B1D4D89413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4755-9085-437D-882C-D080551C8F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6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143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1951435"/>
            <a:ext cx="9144000" cy="3452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1B406C-BA6E-41F8-BA3C-1EF21C08EE0A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6ECAB3-82D6-4518-A36D-6F4BA01EE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9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BE03-0EAC-406A-B1FB-21D955DC7879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DC26-FD08-474F-9046-D0DB55D9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16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C55F-1EC5-4B6E-8EDF-8EE5870DBBC1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1FED-AC8A-4848-9A37-2216F3A5B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93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42AA-73BA-4D75-8BFB-FC5E35BC481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9D4C-E2F6-492F-BD66-93063E4B1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2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BEST 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524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3C69B3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311700" y="326825"/>
            <a:ext cx="8520600" cy="690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subTitle" idx="3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A445-DA8B-4319-A3A6-EDDC56A7E7D4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F4BA-9C37-47EC-A7C5-469293CEC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38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5FBA6-7BB8-40E6-9AEB-BCFC85309E10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C8BF-29A2-4570-94E4-11271E6ED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0708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877491"/>
            <a:ext cx="2522538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9A199-B662-4E7D-89A4-DBCA1CFB11C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877491"/>
            <a:ext cx="5194300" cy="151209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9" y="877491"/>
            <a:ext cx="733425" cy="1512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47E72-E5EE-4BCC-B24D-4C510B27C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94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A263-196B-48ED-AA6E-6E30391C4996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2AD9-862D-4B80-885D-70FC3D67F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02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9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1E09-C78E-49A3-88D3-C853BFC36F05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4782741"/>
            <a:ext cx="383698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5B2D-DC61-43FD-8101-2F0BBBC343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41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484A-7F5A-411A-8E34-90D7DF2ACC22}" type="datetimeFigureOut">
              <a:rPr lang="en-US"/>
              <a:pPr>
                <a:defRPr/>
              </a:pPr>
              <a:t>10/23/2017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E038-607A-4494-B2FD-8D26E0BE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0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ST Closing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-27150" y="-66550"/>
            <a:ext cx="9198300" cy="25989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5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77" y="4376400"/>
            <a:ext cx="1374799" cy="68928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7240800" y="4796100"/>
            <a:ext cx="1903200" cy="27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8A31"/>
              </a:buClr>
              <a:buSzPct val="25000"/>
              <a:buFont typeface="Arial"/>
              <a:buNone/>
            </a:pPr>
            <a:r>
              <a:rPr lang="en" sz="1100" b="0" i="0" u="none" strike="noStrike" cap="none">
                <a:solidFill>
                  <a:srgbClr val="EB8A31"/>
                </a:solidFill>
                <a:latin typeface="Arial"/>
                <a:ea typeface="Arial"/>
                <a:cs typeface="Arial"/>
                <a:sym typeface="Arial"/>
              </a:rPr>
              <a:t>Apps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| Research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430175" y="943975"/>
            <a:ext cx="6591000" cy="13803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295950" y="2939712"/>
            <a:ext cx="4510500" cy="131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7517"/>
            <a:ext cx="9144000" cy="333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3"/>
            <a:ext cx="9144000" cy="107513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3"/>
            <a:ext cx="8229600" cy="9382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122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3"/>
            <a:ext cx="2133600" cy="205979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A4C3D-7CB9-4963-9C39-04EC4DEC94F8}" type="datetimeFigureOut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10/23/2017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20" y="4857753"/>
            <a:ext cx="5508625" cy="205979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7" y="4857753"/>
            <a:ext cx="733425" cy="205979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631BB6-98D3-47C3-8EAB-D3D93ED342E9}" type="slidenum">
              <a:rPr lang="en-US" alt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7516"/>
            <a:ext cx="9144000" cy="333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513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119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5979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CF0D6-0458-4828-A03F-0B6B3F87EFB2}" type="datetimeFigureOut">
              <a:rPr 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10/23/2017</a:t>
            </a:fld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4" y="4857750"/>
            <a:ext cx="5508625" cy="205979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4857750"/>
            <a:ext cx="733425" cy="205979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314F5-58A1-44C7-8F05-8487BB137A62}" type="slidenum">
              <a:rPr lang="en-US" altLang="en-US" kern="1200"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1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alibri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Technical Assistance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200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Please be aware that due to the demands of moderating the webinar we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are not able to respond to individual requests for technical support 30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minutes prior to and during the webinar presentation. If you experience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technical difficulties during this time, you can join us by teleconference.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Thank you! </a:t>
            </a:r>
          </a:p>
          <a:p>
            <a:pPr>
              <a:buFont typeface="Wingdings 2" pitchFamily="18" charset="2"/>
              <a:buNone/>
            </a:pPr>
            <a:endParaRPr lang="en-US" altLang="en-US" sz="2000" b="1" smtClean="0">
              <a:latin typeface="Arial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Teleconference Line to listen:</a:t>
            </a:r>
          </a:p>
          <a:p>
            <a:pPr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Toll-free number: 1-888-453-4221</a:t>
            </a:r>
          </a:p>
          <a:p>
            <a:pPr>
              <a:buFont typeface="Wingdings 2" pitchFamily="18" charset="2"/>
              <a:buNone/>
            </a:pPr>
            <a:endParaRPr lang="en-US" altLang="en-US" sz="200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PARTICIPANT ACCESS CODE: </a:t>
            </a:r>
            <a:r>
              <a:rPr lang="en-US" altLang="en-US" sz="2000" smtClean="0">
                <a:latin typeface="Arial" charset="0"/>
                <a:cs typeface="Times New Roman" pitchFamily="18" charset="0"/>
              </a:rPr>
              <a:t>860544#</a:t>
            </a:r>
            <a:endParaRPr lang="en-US" altLang="en-US" sz="200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7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1700" y="11515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PaceMyDay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4832400" y="1151525"/>
            <a:ext cx="3999900" cy="349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7EAA55"/>
                </a:solidFill>
                <a:latin typeface="Arial"/>
                <a:ea typeface="Arial"/>
                <a:cs typeface="Arial"/>
                <a:sym typeface="Arial"/>
              </a:rPr>
              <a:t>ReachMyGoals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3"/>
          </p:nvPr>
        </p:nvSpPr>
        <p:spPr>
          <a:xfrm>
            <a:off x="443550" y="326825"/>
            <a:ext cx="8256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 Apps</a:t>
            </a:r>
          </a:p>
        </p:txBody>
      </p:sp>
      <p:pic>
        <p:nvPicPr>
          <p:cNvPr id="227" name="Shape 227" descr="round tim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50" y="1794978"/>
            <a:ext cx="760858" cy="783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1887450" y="1806200"/>
            <a:ext cx="18525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0BA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2E70BA"/>
                </a:solidFill>
                <a:latin typeface="Montserrat"/>
                <a:ea typeface="Montserrat"/>
                <a:cs typeface="Montserrat"/>
                <a:sym typeface="Montserrat"/>
              </a:rPr>
              <a:t>Optimize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0BA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2E70BA"/>
                </a:solidFill>
                <a:latin typeface="Montserrat"/>
                <a:ea typeface="Montserrat"/>
                <a:cs typeface="Montserrat"/>
                <a:sym typeface="Montserrat"/>
              </a:rPr>
              <a:t>the energy you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0BA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2E70BA"/>
                </a:solidFill>
                <a:latin typeface="Montserrat"/>
                <a:ea typeface="Montserrat"/>
                <a:cs typeface="Montserrat"/>
                <a:sym typeface="Montserrat"/>
              </a:rPr>
              <a:t>have for success!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40100" y="2719675"/>
            <a:ext cx="3143100" cy="1620600"/>
          </a:xfrm>
          <a:prstGeom prst="rect">
            <a:avLst/>
          </a:prstGeom>
          <a:solidFill>
            <a:srgbClr val="2E70BA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 your day based on your sleep and how you feel so you set yourself up for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Identify the optimal amount of time in which you can do certain tasks and still have reserve energy.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Identify appropriate breaks to help re-energize you.</a:t>
            </a:r>
          </a:p>
        </p:txBody>
      </p:sp>
      <p:pic>
        <p:nvPicPr>
          <p:cNvPr id="230" name="Shape 230" descr="round targe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0675" y="1823713"/>
            <a:ext cx="761670" cy="761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345900" y="1806200"/>
            <a:ext cx="1943100" cy="8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AA55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7EAA55"/>
                </a:solidFill>
                <a:latin typeface="Montserrat"/>
                <a:ea typeface="Montserrat"/>
                <a:cs typeface="Montserrat"/>
                <a:sym typeface="Montserrat"/>
              </a:rPr>
              <a:t>Set goals.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AA55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7EAA55"/>
                </a:solidFill>
                <a:latin typeface="Montserrat"/>
                <a:ea typeface="Montserrat"/>
                <a:cs typeface="Montserrat"/>
                <a:sym typeface="Montserrat"/>
              </a:rPr>
              <a:t>Monitor progress.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AA55"/>
              </a:buClr>
              <a:buSzPct val="25000"/>
              <a:buFont typeface="Montserrat"/>
              <a:buNone/>
            </a:pPr>
            <a:r>
              <a:rPr lang="en" sz="1400" b="0" i="0" u="none" strike="noStrike" cap="none">
                <a:solidFill>
                  <a:srgbClr val="7EAA55"/>
                </a:solidFill>
                <a:latin typeface="Montserrat"/>
                <a:ea typeface="Montserrat"/>
                <a:cs typeface="Montserrat"/>
                <a:sym typeface="Montserrat"/>
              </a:rPr>
              <a:t>Build on successes.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260175" y="2739450"/>
            <a:ext cx="3028800" cy="1657800"/>
          </a:xfrm>
          <a:prstGeom prst="rect">
            <a:avLst/>
          </a:prstGeom>
          <a:solidFill>
            <a:srgbClr val="7EAA55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 personalized, specific, measurable goals.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Break down the goals into tasks with due dates.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Receive reminders of due dates.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Identify self-goal-related challenges and successes.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Energy management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Time management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Identify how long tasks take post-injury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Integrate breaks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Practice principles of self-regulation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ubTitle" idx="2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BEST Suite: </a:t>
            </a: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PaceMyDay</a:t>
            </a:r>
          </a:p>
        </p:txBody>
      </p:sp>
      <p:pic>
        <p:nvPicPr>
          <p:cNvPr id="239" name="Shape 239" descr="pmd_icon_roun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300" y="1311975"/>
            <a:ext cx="1151322" cy="1151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1965150" y="4514400"/>
            <a:ext cx="5213700" cy="6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69B3"/>
                </a:solidFill>
              </a:rPr>
              <a:t>BEST Suite available in App Store for $9.99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69B3"/>
                </a:solidFill>
              </a:rPr>
              <a:t>https://itunes.apple.com/us/app/best-suite/id1254448842?mt=8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042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Set goals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Party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School semester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○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Establish task lists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2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/>
              <a:t>BEST Suite: </a:t>
            </a: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ReachMyGoals</a:t>
            </a:r>
          </a:p>
        </p:txBody>
      </p:sp>
      <p:pic>
        <p:nvPicPr>
          <p:cNvPr id="247" name="Shape 247" descr="round target.png"/>
          <p:cNvPicPr preferRelativeResize="0"/>
          <p:nvPr/>
        </p:nvPicPr>
        <p:blipFill rotWithShape="1">
          <a:blip r:embed="rId3">
            <a:alphaModFix/>
          </a:blip>
          <a:srcRect t="49" b="59"/>
          <a:stretch/>
        </p:blipFill>
        <p:spPr>
          <a:xfrm>
            <a:off x="7518300" y="1311975"/>
            <a:ext cx="1151322" cy="115132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910225" y="955475"/>
            <a:ext cx="3000000" cy="219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1600"/>
              </a:spcBef>
              <a:buClr>
                <a:srgbClr val="3C69B3"/>
              </a:buClr>
              <a:buSzPct val="100000"/>
              <a:buChar char="●"/>
            </a:pPr>
            <a:r>
              <a:rPr lang="en" sz="2400">
                <a:solidFill>
                  <a:srgbClr val="3C69B3"/>
                </a:solidFill>
              </a:rPr>
              <a:t>Plan activities</a:t>
            </a:r>
          </a:p>
          <a:p>
            <a:pPr marL="457200" lvl="0" indent="-228600" rtl="0">
              <a:lnSpc>
                <a:spcPct val="115000"/>
              </a:lnSpc>
              <a:spcBef>
                <a:spcPts val="1600"/>
              </a:spcBef>
              <a:buClr>
                <a:srgbClr val="3C69B3"/>
              </a:buClr>
              <a:buSzPct val="100000"/>
              <a:buChar char="●"/>
            </a:pPr>
            <a:r>
              <a:rPr lang="en" sz="2400">
                <a:solidFill>
                  <a:srgbClr val="3C69B3"/>
                </a:solidFill>
              </a:rPr>
              <a:t>Practice principles of self-regulation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5563950" y="406155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1965150" y="4514400"/>
            <a:ext cx="5213700" cy="6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69B3"/>
                </a:solidFill>
              </a:rPr>
              <a:t>BEST Suite available in App Store for $9.99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69B3"/>
                </a:solidFill>
              </a:rPr>
              <a:t>https://itunes.apple.com/us/app/best-suite/id1254448842?mt=8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29465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Step-by-step instructions with screen captures to help orient users to app screens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Review of training materials (written and videos) as often as needed to learn the apps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Learning to use apps independently, from user’s own computer 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ubTitle" idx="2"/>
          </p:nvPr>
        </p:nvSpPr>
        <p:spPr>
          <a:xfrm>
            <a:off x="437550" y="326825"/>
            <a:ext cx="8268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Practices in App Training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311700" y="1294654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Learning to troubleshoot problems before they happen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Practicing each skill learned by completing exercises, activities and projects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Integrated Making Cognitive Connections activities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8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Training environment that remembers where users left off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2"/>
          </p:nvPr>
        </p:nvSpPr>
        <p:spPr>
          <a:xfrm>
            <a:off x="437550" y="326825"/>
            <a:ext cx="8268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Practices in App Training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Short video trainings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Screenshots and step-by-step instructions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1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Give It A Try</a:t>
            </a: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 exercises to provide practice in applying newly learned skills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1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Quizzes</a:t>
            </a: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 to help test app </a:t>
            </a:r>
            <a:r>
              <a:rPr lang="en" sz="1400" b="0" i="0" u="none" strike="noStrike" cap="none" dirty="0" smtClean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lang="en" sz="1400" b="0" i="0" u="none" strike="noStrike" cap="none" dirty="0">
              <a:solidFill>
                <a:srgbClr val="3C69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3"/>
          </p:nvPr>
        </p:nvSpPr>
        <p:spPr>
          <a:xfrm>
            <a:off x="443550" y="326825"/>
            <a:ext cx="8256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Practices in App Training</a:t>
            </a:r>
          </a:p>
        </p:txBody>
      </p:sp>
      <p:pic>
        <p:nvPicPr>
          <p:cNvPr id="269" name="Shape 269" descr="Training S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49" y="1228677"/>
            <a:ext cx="4480466" cy="242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1" i="0" u="none" strike="noStrike" cap="none" dirty="0" smtClean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Troubleshooting</a:t>
            </a:r>
            <a:r>
              <a:rPr lang="en" sz="1400" b="0" i="0" u="none" strike="noStrike" cap="none" dirty="0" smtClean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scenarios integrating app-related problems with practical solutions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1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Putting it All Together projects</a:t>
            </a: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 to practice the integration of all features learned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Integration of </a:t>
            </a:r>
            <a:r>
              <a:rPr lang="en" sz="1400" b="1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Making Cognitive Connections </a:t>
            </a:r>
            <a:r>
              <a:rPr lang="en" sz="1400" b="0" i="0" u="none" strike="noStrike" cap="none" dirty="0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to illustrate relevant cognitive rehabilitation applications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3"/>
          </p:nvPr>
        </p:nvSpPr>
        <p:spPr>
          <a:xfrm>
            <a:off x="443550" y="326825"/>
            <a:ext cx="8256900" cy="69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Practices in App Training</a:t>
            </a:r>
          </a:p>
        </p:txBody>
      </p:sp>
      <p:pic>
        <p:nvPicPr>
          <p:cNvPr id="269" name="Shape 269" descr="Training S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549" y="1228677"/>
            <a:ext cx="4480466" cy="2424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144425" y="562775"/>
            <a:ext cx="7876800" cy="17616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Michelle Ranae Wild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Brain Education Strategies and Technology Inc.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BESTconnections.org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xfrm>
            <a:off x="4295950" y="2939730"/>
            <a:ext cx="4510500" cy="192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michelle@bestconnections.org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949-310-3202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Recorded Webinar Training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428750"/>
            <a:ext cx="8534400" cy="3028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This webinar training has been recorded.  Please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allow 7-14 business days for the edited version 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be available and posted on our Website, Vimeo, and YouTube Channel.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You will receive an email with links to access the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recorded webinar training, presentation material,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ea typeface="ＭＳ Ｐゴシック" pitchFamily="34" charset="-128"/>
                <a:cs typeface="Arial" charset="0"/>
              </a:rPr>
              <a:t>and transcript.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8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57350"/>
            <a:ext cx="80772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5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81000" y="3886200"/>
            <a:ext cx="845820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kern="1200" smtClean="0">
                <a:solidFill>
                  <a:srgbClr val="000000"/>
                </a:solidFill>
                <a:ea typeface="+mn-ea"/>
              </a:rPr>
              <a:t>This webinar training is provided by California Foundation for Independent Living Centers</a:t>
            </a:r>
          </a:p>
          <a:p>
            <a:pPr algn="ctr" fontAlgn="base">
              <a:spcBef>
                <a:spcPct val="0"/>
              </a:spcBef>
              <a:spcAft>
                <a:spcPts val="1800"/>
              </a:spcAft>
            </a:pPr>
            <a:r>
              <a:rPr lang="en-US" altLang="en-US" sz="1200" kern="1200" smtClean="0">
                <a:solidFill>
                  <a:srgbClr val="000000"/>
                </a:solidFill>
                <a:ea typeface="+mn-ea"/>
              </a:rPr>
              <a:t> in partnership with the Department of Rehabilitation.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kern="1200" smtClean="0">
                <a:solidFill>
                  <a:srgbClr val="000000"/>
                </a:solidFill>
                <a:ea typeface="+mn-ea"/>
              </a:rPr>
              <a:t>© 2017 – California Foundation for Independent Living Centers – All rights reserved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kern="1200" smtClean="0">
                <a:solidFill>
                  <a:srgbClr val="000000"/>
                </a:solidFill>
                <a:ea typeface="+mn-ea"/>
              </a:rPr>
              <a:t>California Foundation for Independent Living Centers materials may be reproduced for non-commercial purposes provided their source is identified.</a:t>
            </a:r>
          </a:p>
        </p:txBody>
      </p:sp>
    </p:spTree>
    <p:extLst>
      <p:ext uri="{BB962C8B-B14F-4D97-AF65-F5344CB8AC3E}">
        <p14:creationId xmlns:p14="http://schemas.microsoft.com/office/powerpoint/2010/main" val="26805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8077200" cy="1485900"/>
          </a:xfrm>
        </p:spPr>
        <p:txBody>
          <a:bodyPr>
            <a:noAutofit/>
          </a:bodyPr>
          <a:lstStyle/>
          <a:p>
            <a:pPr algn="ctr" fontAlgn="t"/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BEST Suite Success: Apps for Increasing Self-Regulation and Productivity at Home, School, &amp; Work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381000" y="3886200"/>
            <a:ext cx="8458200" cy="67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kern="1200" dirty="0" smtClean="0">
                <a:solidFill>
                  <a:srgbClr val="000000"/>
                </a:solidFill>
                <a:ea typeface="+mn-ea"/>
              </a:rPr>
              <a:t>This webinar training is provided by California Foundation for Independent Living </a:t>
            </a:r>
            <a:r>
              <a:rPr lang="en-US" altLang="en-US" sz="1000" kern="1200" dirty="0" smtClean="0">
                <a:solidFill>
                  <a:srgbClr val="000000"/>
                </a:solidFill>
                <a:ea typeface="+mn-ea"/>
              </a:rPr>
              <a:t>Centers </a:t>
            </a:r>
            <a:r>
              <a:rPr lang="en-US" altLang="en-US" sz="1000" kern="1200" dirty="0" smtClean="0">
                <a:solidFill>
                  <a:srgbClr val="000000"/>
                </a:solidFill>
                <a:ea typeface="+mn-ea"/>
              </a:rPr>
              <a:t>in partnership with the Department of Rehabilitation.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kern="1200" dirty="0" smtClean="0">
                <a:solidFill>
                  <a:srgbClr val="000000"/>
                </a:solidFill>
                <a:ea typeface="+mn-ea"/>
              </a:rPr>
              <a:t>© 2017 – California Foundation for Independent Living Centers – All rights reserved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kern="1200" dirty="0" smtClean="0">
                <a:solidFill>
                  <a:srgbClr val="000000"/>
                </a:solidFill>
                <a:ea typeface="+mn-ea"/>
              </a:rPr>
              <a:t>California Foundation for Independent Living Centers materials may be reproduced for non-commercial purposes provided their source is identified.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286000"/>
            <a:ext cx="8534400" cy="1428750"/>
          </a:xfrm>
          <a:prstGeom prst="rect">
            <a:avLst/>
          </a:prstGeom>
        </p:spPr>
        <p:txBody>
          <a:bodyPr tIns="0" rIns="45720" bIns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600" kern="1200" dirty="0">
                <a:solidFill>
                  <a:srgbClr val="FFC8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by: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Wild</a:t>
            </a:r>
            <a:endParaRPr lang="en-US" sz="2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1, 2017, 2:00 PM – 3:30 PM PST</a:t>
            </a:r>
            <a:endParaRPr lang="en-US" sz="2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50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Webinar Logistics – Participant Features</a:t>
            </a:r>
            <a:endParaRPr lang="en-US" sz="3500" dirty="0" smtClean="0">
              <a:solidFill>
                <a:schemeClr val="accent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2857500"/>
          </a:xfrm>
        </p:spPr>
        <p:txBody>
          <a:bodyPr/>
          <a:lstStyle/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Audio – USB Microphone Headset 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  </a:t>
            </a:r>
            <a:r>
              <a:rPr lang="en-US" altLang="en-US" b="1" smtClean="0">
                <a:latin typeface="Arial" charset="0"/>
                <a:ea typeface="ＭＳ Ｐゴシック" pitchFamily="34" charset="-128"/>
                <a:cs typeface="Arial" charset="0"/>
              </a:rPr>
              <a:t>(Tools&gt;Audio&gt;Audio Setup Wizard)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Raise Hand 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Chat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Closed-Captioning  or Ctrl + F8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Activity Window or Ctrl + Forward Slash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Polls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500" dirty="0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Teleconference Logistics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200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For those without access to a microphone and/or headset, the call in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information is:</a:t>
            </a:r>
          </a:p>
          <a:p>
            <a:pPr>
              <a:buFont typeface="Wingdings 2" pitchFamily="18" charset="2"/>
              <a:buNone/>
            </a:pPr>
            <a:endParaRPr lang="en-US" altLang="en-US" sz="180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Teleconference Line to listen:</a:t>
            </a:r>
          </a:p>
          <a:p>
            <a:pPr>
              <a:buFont typeface="Wingdings 2" pitchFamily="18" charset="2"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Toll-free number: 1-888-453-4221</a:t>
            </a:r>
          </a:p>
          <a:p>
            <a:pPr>
              <a:buFont typeface="Wingdings 2" pitchFamily="18" charset="2"/>
              <a:buNone/>
            </a:pPr>
            <a:endParaRPr lang="en-US" altLang="en-US" sz="2000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  <a:cs typeface="Arial" charset="0"/>
              </a:rPr>
              <a:t>PARTICIPANT ACCESS CODE: </a:t>
            </a:r>
            <a:r>
              <a:rPr lang="en-US" altLang="en-US" sz="2000" smtClean="0">
                <a:latin typeface="Arial" charset="0"/>
                <a:cs typeface="Times New Roman" pitchFamily="18" charset="0"/>
              </a:rPr>
              <a:t>860544#</a:t>
            </a:r>
            <a:endParaRPr lang="en-US" altLang="en-US" sz="2000" smtClean="0">
              <a:latin typeface="Arial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2000" smtClean="0">
              <a:solidFill>
                <a:srgbClr val="FFFF0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</a:rPr>
              <a:t>Before the webinar begins, please mute your line by pressing star (*) 6.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</a:rPr>
              <a:t>DO NOT put your line on hold, as it will create a background music.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smtClean="0">
                <a:latin typeface="Arial" charset="0"/>
                <a:ea typeface="ＭＳ Ｐゴシック" pitchFamily="34" charset="-128"/>
              </a:rPr>
              <a:t>During the Q&amp;A, press star (*) 6 to unmute your  line.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2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26000" y="90000"/>
            <a:ext cx="8892000" cy="231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3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BEST Suite Success: </a:t>
            </a:r>
            <a:br>
              <a:rPr lang="en" sz="30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>Apps for Increasing Self-Regulation </a:t>
            </a:r>
            <a:br>
              <a:rPr lang="en" sz="30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>and Productivity at Home, School, &amp; Work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3212275" y="2441037"/>
            <a:ext cx="5568000" cy="133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Michelle Ranae Wild, M.A.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President/CEO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michelle@bestconnections.org</a:t>
            </a:r>
            <a:b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>
              <a:solidFill>
                <a:srgbClr val="3C69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212275" y="3814975"/>
            <a:ext cx="5737500" cy="142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73B64E"/>
                </a:solidFill>
                <a:latin typeface="Arial"/>
                <a:ea typeface="Arial"/>
                <a:cs typeface="Arial"/>
                <a:sym typeface="Arial"/>
              </a:rPr>
              <a:t>Kristi Pero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Curriculum Designer/Trainer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kristi@bestconnections.org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9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We are staff members of </a:t>
            </a:r>
            <a:r>
              <a:rPr lang="en" b="1"/>
              <a:t>a</a:t>
            </a:r>
            <a:r>
              <a:rPr lang="en" sz="2400" b="1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 nonprofit called BEST, which created the PaceMyDay and ReachMyGoals apps and provides online app training.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3C69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ubTitle" idx="2"/>
          </p:nvPr>
        </p:nvSpPr>
        <p:spPr>
          <a:xfrm>
            <a:off x="474450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Disclosure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Low energy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Problem-solving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Time-management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Poor insight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title" idx="3"/>
          </p:nvPr>
        </p:nvSpPr>
        <p:spPr>
          <a:xfrm>
            <a:off x="487325" y="724075"/>
            <a:ext cx="3961800" cy="36951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COGNITIVE ISSUES IMPACTING HOME, SCHOOL &amp;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Emphasizes the benefits of smartphone devices as memory/cognitive prosthetic devices.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Teaches the fundamental technical skills necessary to operate a smart device while simultaneously drawing a parallel to the cognitive skills that underlie the development of those technical skills.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ubTitle" idx="2"/>
          </p:nvPr>
        </p:nvSpPr>
        <p:spPr>
          <a:xfrm>
            <a:off x="475675" y="401750"/>
            <a:ext cx="8195100" cy="5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Making Cognitive Connections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PACEMYDAY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 b="0" i="0" u="none" strike="noStrike" cap="none">
                <a:solidFill>
                  <a:srgbClr val="3C69B3"/>
                </a:solidFill>
                <a:latin typeface="Arial"/>
                <a:ea typeface="Arial"/>
                <a:cs typeface="Arial"/>
                <a:sym typeface="Arial"/>
              </a:rPr>
              <a:t>REACHMYGOALS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C69B3"/>
              </a:buClr>
              <a:buSzPct val="100000"/>
              <a:buFont typeface="Arial"/>
              <a:buChar char="●"/>
            </a:pPr>
            <a:r>
              <a:rPr lang="en" sz="2400"/>
              <a:t>STRATEGIZEMYLIFE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title" idx="3"/>
          </p:nvPr>
        </p:nvSpPr>
        <p:spPr>
          <a:xfrm>
            <a:off x="487325" y="724075"/>
            <a:ext cx="3961800" cy="3695100"/>
          </a:xfrm>
          <a:prstGeom prst="rect">
            <a:avLst/>
          </a:prstGeom>
          <a:solidFill>
            <a:srgbClr val="5AA9D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BEST </a:t>
            </a:r>
            <a:r>
              <a:rPr lang="en"/>
              <a:t>SUITE</a:t>
            </a: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T Network 2010 w logo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T Network 2010 w logo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769</Words>
  <Application>Microsoft Office PowerPoint</Application>
  <PresentationFormat>On-screen Show (16:9)</PresentationFormat>
  <Paragraphs>149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Simple Light</vt:lpstr>
      <vt:lpstr>Simple Light</vt:lpstr>
      <vt:lpstr>Simple Light</vt:lpstr>
      <vt:lpstr>1_AT Network 2010 w logos</vt:lpstr>
      <vt:lpstr>2_AT Network 2010 w logos</vt:lpstr>
      <vt:lpstr>Technical Assistance</vt:lpstr>
      <vt:lpstr> BEST Suite Success: Apps for Increasing Self-Regulation and Productivity at Home, School, &amp; Work</vt:lpstr>
      <vt:lpstr>Webinar Logistics – Participant Features</vt:lpstr>
      <vt:lpstr>Teleconference Logistics</vt:lpstr>
      <vt:lpstr>BEST Suite Success:  Apps for Increasing Self-Regulation  and Productivity at Home, School, &amp; Work </vt:lpstr>
      <vt:lpstr>PowerPoint Presentation</vt:lpstr>
      <vt:lpstr>COGNITIVE ISSUES IMPACTING HOME, SCHOOL &amp; WORK</vt:lpstr>
      <vt:lpstr>PowerPoint Presentation</vt:lpstr>
      <vt:lpstr>BEST SUITE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Michelle Ranae Wild  Brain Education Strategies and Technology Inc.  BESTconnections.org</vt:lpstr>
      <vt:lpstr>Recorded Webinar Training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Suite Success:  Apps for Increasing Self-Regulation  and Productivity at Home, School, &amp; Work</dc:title>
  <dc:creator>Stephen March</dc:creator>
  <cp:lastModifiedBy>Stephen March</cp:lastModifiedBy>
  <cp:revision>4</cp:revision>
  <dcterms:modified xsi:type="dcterms:W3CDTF">2017-10-23T15:52:32Z</dcterms:modified>
</cp:coreProperties>
</file>